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0.png" ContentType="image/png"/>
  <Override PartName="/ppt/media/image13.png" ContentType="image/png"/>
  <Override PartName="/ppt/media/image8.png" ContentType="image/png"/>
  <Override PartName="/ppt/media/image5.gif" ContentType="image/gif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9.png" ContentType="image/png"/>
  <Override PartName="/ppt/media/image4.png" ContentType="image/png"/>
  <Override PartName="/ppt/media/image3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slide30.xml" ContentType="application/vnd.openxmlformats-officedocument.presentationml.slide+xml"/>
  <Override PartName="/ppt/slides/slide28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</p:sldIdLst>
  <p:sldSz cx="9144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F941477-116E-4F53-8BBE-C4865D399FC8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F7A69FA-C363-43AA-B50F-6B1AB62ED5CB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79D7EF4-477C-4D4C-BD82-629D49678AC4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8007F7A-D098-4187-9B75-14A7412C3BAE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BE3BC1-692F-4BB5-8F4F-0AF11C769ACC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8D4032-330D-4D57-B7E1-FA02DF7DBD03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E207BB-ED35-4429-AA4E-14DA0E513EB6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225FAF-0389-4194-BEE9-CAC695D14BC0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C64519-433F-44CD-A841-6F2644A4F4BB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311760" y="992880"/>
            <a:ext cx="8519760" cy="1268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4B8302-7CE0-4135-9E4D-D0E5D7D5F079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16F509-91F8-4DB6-AF0A-DE28359D7074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81B8046-9F78-46B6-9F83-8435F69B7CDF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72361F-E1A9-4AFE-A1A6-4F11E8020DB6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933D3F-911D-4F2F-A1BA-5A15C92906C5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739D3F1-D888-4168-A1C0-36643C4CFCB1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375BE4-0297-4269-9BDD-920F7F6B6AA9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E90192-0764-4CAF-9373-D8D04605AED3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6533770-8C81-4CE2-9720-EECDEF2D158E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5762F96-88FB-4531-81C3-581EDACAA56C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F7CD8A7-604D-4CEA-A2BF-ECA5DEEF0F3D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992880"/>
            <a:ext cx="8519760" cy="1268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AEB4FB6-5A85-44ED-AE7E-A410E2C089DE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4A6791D-EA3F-4D95-B43C-06C7F567306B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55FFEEC-AD8E-4609-B992-233A76888E03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1EA8E2C-BBC8-401C-B689-4540CB9D9601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8472600" y="6217560"/>
            <a:ext cx="547920" cy="524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C23DAF2-119A-410F-8372-D20C752F1928}" type="slidenum">
              <a:rPr b="0" lang="ru" sz="1000" spc="-1" strike="noStrike">
                <a:solidFill>
                  <a:srgbClr val="595959"/>
                </a:solidFill>
                <a:latin typeface="Arial"/>
                <a:ea typeface="Arial"/>
              </a:rPr>
              <a:t>1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 idx="2"/>
          </p:nvPr>
        </p:nvSpPr>
        <p:spPr>
          <a:xfrm>
            <a:off x="8472600" y="6217560"/>
            <a:ext cx="547920" cy="524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F0E56BB-ACAA-407B-ADD5-012553917B04}" type="slidenum">
              <a:rPr b="0" lang="ru" sz="1000" spc="-1" strike="noStrike">
                <a:solidFill>
                  <a:srgbClr val="595959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ai.googleblog.com/2018/08/mnasnet-towards-automating-design-of.html" TargetMode="External"/><Relationship Id="rId3" Type="http://schemas.openxmlformats.org/officeDocument/2006/relationships/hyperlink" Target="https://arxiv.org/pdf/1905.11946.pdf" TargetMode="External"/><Relationship Id="rId4" Type="http://schemas.openxmlformats.org/officeDocument/2006/relationships/hyperlink" Target="https://github.com/lukemelas/EfficientNet-PyTorch" TargetMode="External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1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hyperlink" Target="https://machinethink.net/images/object-detection/tp-fp-fn@2x.jpg" TargetMode="External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www.researchgate.net/publication/338728961/figure/fig2/AS:849968428507136@1579659673792/The-confusion-matrix-of-object-detection.png" TargetMode="External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jonathan-hui.medium.com/map-mean-average-precision-for-object-detection-45c121a31173" TargetMode="External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arxiv.org/abs/1911.11907" TargetMode="External"/><Relationship Id="rId2" Type="http://schemas.openxmlformats.org/officeDocument/2006/relationships/hyperlink" Target="https://github.com/huawei-noah/ghostnet" TargetMode="Externa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hyperlink" Target="https://arxiv.org/abs/1905.05055" TargetMode="External"/><Relationship Id="rId3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hyperlink" Target="https://arxiv.org/abs/1905.05055" TargetMode="External"/><Relationship Id="rId3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hyperlink" Target="https://arxiv.org/abs/1905.05055" TargetMode="External"/><Relationship Id="rId3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hyperlink" Target="https://arxiv.org/abs/1905.05055" TargetMode="External"/><Relationship Id="rId3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hyperlink" Target="https://arxiv.org/abs/1905.05055" TargetMode="External"/><Relationship Id="rId3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hyperlink" Target="https://arxiv.org/abs/1905.05055" TargetMode="External"/><Relationship Id="rId3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hyperlink" Target="https://arxiv.org/abs/1905.05055" TargetMode="External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hyperlink" Target="https://arxiv.org/abs/1905.05055" TargetMode="External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gif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://host.robots.ox.ac.uk/pascal/VOC" TargetMode="External"/><Relationship Id="rId2" Type="http://schemas.openxmlformats.org/officeDocument/2006/relationships/hyperlink" Target="http://cocodataset.org" TargetMode="External"/><Relationship Id="rId3" Type="http://schemas.openxmlformats.org/officeDocument/2006/relationships/hyperlink" Target="http://image-net.org/download-bboxes" TargetMode="External"/><Relationship Id="rId4" Type="http://schemas.openxmlformats.org/officeDocument/2006/relationships/hyperlink" Target="https://storage.googleapis.com/openimages/web/index.html" TargetMode="External"/><Relationship Id="rId5" Type="http://schemas.openxmlformats.org/officeDocument/2006/relationships/hyperlink" Target="https://storage.googleapis.com/openimages/web/index.html" TargetMode="External"/><Relationship Id="rId6" Type="http://schemas.openxmlformats.org/officeDocument/2006/relationships/hyperlink" Target="https://epic-kitchens.github.io/2018" TargetMode="External"/><Relationship Id="rId7" Type="http://schemas.openxmlformats.org/officeDocument/2006/relationships/image" Target="../media/image7.png"/><Relationship Id="rId8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://cocodataset.org" TargetMode="External"/><Relationship Id="rId2" Type="http://schemas.openxmlformats.org/officeDocument/2006/relationships/image" Target="../media/image8.png"/><Relationship Id="rId3" Type="http://schemas.openxmlformats.org/officeDocument/2006/relationships/hyperlink" Target="https://arxiv.org/pdf/1405.0312.pdf" TargetMode="External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s://storage.googleapis.com/openimages/web/index.html" TargetMode="External"/><Relationship Id="rId2" Type="http://schemas.openxmlformats.org/officeDocument/2006/relationships/hyperlink" Target="https://storage.googleapis.com/openimages/web/factsfigures.html" TargetMode="External"/><Relationship Id="rId3" Type="http://schemas.openxmlformats.org/officeDocument/2006/relationships/hyperlink" Target="https://www.kaggle.com/c/open-images-object-detection-rvc-2020" TargetMode="External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EfficientNet (2019)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79" name="Google Shape;212;p33" descr=""/>
          <p:cNvPicPr/>
          <p:nvPr/>
        </p:nvPicPr>
        <p:blipFill>
          <a:blip r:embed="rId1"/>
          <a:stretch/>
        </p:blipFill>
        <p:spPr>
          <a:xfrm>
            <a:off x="5214960" y="2134800"/>
            <a:ext cx="3804120" cy="3027600"/>
          </a:xfrm>
          <a:prstGeom prst="rect">
            <a:avLst/>
          </a:prstGeom>
          <a:ln w="0">
            <a:noFill/>
          </a:ln>
        </p:spPr>
      </p:pic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311760" y="1684080"/>
            <a:ext cx="4714920" cy="14151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Idea:</a:t>
            </a:r>
            <a:r>
              <a:rPr b="0" lang="ru" sz="1800" spc="-1" strike="noStrike">
                <a:solidFill>
                  <a:srgbClr val="595959"/>
                </a:solidFill>
                <a:latin typeface="Arial"/>
                <a:ea typeface="Arial"/>
              </a:rPr>
              <a:t> </a:t>
            </a: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AutoML</a:t>
            </a: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+ Compound scaling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3"/>
              </a:rPr>
              <a:t>Paper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4"/>
              </a:rPr>
              <a:t>Code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81" name="Google Shape;214;p33" descr=""/>
          <p:cNvPicPr/>
          <p:nvPr/>
        </p:nvPicPr>
        <p:blipFill>
          <a:blip r:embed="rId5"/>
          <a:stretch/>
        </p:blipFill>
        <p:spPr>
          <a:xfrm>
            <a:off x="183240" y="3772440"/>
            <a:ext cx="4972320" cy="2088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Positives &amp; Negatives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05" name="Google Shape;274;p42" descr=""/>
          <p:cNvPicPr/>
          <p:nvPr/>
        </p:nvPicPr>
        <p:blipFill>
          <a:blip r:embed="rId1"/>
          <a:stretch/>
        </p:blipFill>
        <p:spPr>
          <a:xfrm>
            <a:off x="152280" y="2630160"/>
            <a:ext cx="8838360" cy="1596600"/>
          </a:xfrm>
          <a:prstGeom prst="rect">
            <a:avLst/>
          </a:prstGeom>
          <a:ln w="0">
            <a:noFill/>
          </a:ln>
        </p:spPr>
      </p:pic>
      <p:sp>
        <p:nvSpPr>
          <p:cNvPr id="106" name="Google Shape;275;p42"/>
          <p:cNvSpPr/>
          <p:nvPr/>
        </p:nvSpPr>
        <p:spPr>
          <a:xfrm>
            <a:off x="-76320" y="6641280"/>
            <a:ext cx="3118320" cy="21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16720" bIns="216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https://machinethink.net/images/object-detection/tp-fp-fn@2x.jpg</a:t>
            </a:r>
            <a:r>
              <a:rPr b="0" lang="ru" sz="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Precision, recall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08" name="Google Shape;281;p43" descr=""/>
          <p:cNvPicPr/>
          <p:nvPr/>
        </p:nvPicPr>
        <p:blipFill>
          <a:blip r:embed="rId1"/>
          <a:stretch/>
        </p:blipFill>
        <p:spPr>
          <a:xfrm>
            <a:off x="523800" y="1871640"/>
            <a:ext cx="8095680" cy="311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Confusion matrix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10" name="Google Shape;287;p44" descr=""/>
          <p:cNvPicPr/>
          <p:nvPr/>
        </p:nvPicPr>
        <p:blipFill>
          <a:blip r:embed="rId1"/>
          <a:stretch/>
        </p:blipFill>
        <p:spPr>
          <a:xfrm>
            <a:off x="1754640" y="1356840"/>
            <a:ext cx="5634000" cy="5195520"/>
          </a:xfrm>
          <a:prstGeom prst="rect">
            <a:avLst/>
          </a:prstGeom>
          <a:ln w="0">
            <a:noFill/>
          </a:ln>
        </p:spPr>
      </p:pic>
      <p:sp>
        <p:nvSpPr>
          <p:cNvPr id="111" name="Google Shape;288;p44"/>
          <p:cNvSpPr/>
          <p:nvPr/>
        </p:nvSpPr>
        <p:spPr>
          <a:xfrm>
            <a:off x="0" y="6641280"/>
            <a:ext cx="8067600" cy="21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16720" bIns="216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https://www.researchgate.net/publication/338728961/figure/fig2/AS:849968428507136@1579659673792/The-confusion-matrix-of-object-detection.png</a:t>
            </a:r>
            <a:r>
              <a:rPr b="0" lang="ru" sz="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mean Average Precision (mAP)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13" name="Google Shape;294;p45"/>
          <p:cNvSpPr/>
          <p:nvPr/>
        </p:nvSpPr>
        <p:spPr>
          <a:xfrm>
            <a:off x="2556720" y="3738960"/>
            <a:ext cx="4030200" cy="76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4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Good explanation</a:t>
            </a:r>
            <a:endParaRPr b="0" lang="ru-RU" sz="2400" spc="-1" strike="noStrike">
              <a:latin typeface="Arial"/>
            </a:endParaRPr>
          </a:p>
        </p:txBody>
      </p:sp>
      <p:pic>
        <p:nvPicPr>
          <p:cNvPr id="114" name="Google Shape;295;p45" descr=""/>
          <p:cNvPicPr/>
          <p:nvPr/>
        </p:nvPicPr>
        <p:blipFill>
          <a:blip r:embed="rId2"/>
          <a:stretch/>
        </p:blipFill>
        <p:spPr>
          <a:xfrm>
            <a:off x="152280" y="2975400"/>
            <a:ext cx="8838360" cy="586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Let’s invent our own detector</a:t>
            </a:r>
            <a:endParaRPr b="0" lang="ru-RU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305;p47" descr=""/>
          <p:cNvPicPr/>
          <p:nvPr/>
        </p:nvPicPr>
        <p:blipFill>
          <a:blip r:embed="rId1"/>
          <a:stretch/>
        </p:blipFill>
        <p:spPr>
          <a:xfrm>
            <a:off x="378720" y="1559880"/>
            <a:ext cx="8386200" cy="3737160"/>
          </a:xfrm>
          <a:prstGeom prst="rect">
            <a:avLst/>
          </a:prstGeom>
          <a:ln w="0">
            <a:noFill/>
          </a:ln>
        </p:spPr>
      </p:pic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Let’s invent our own detector</a:t>
            </a:r>
            <a:endParaRPr b="0" lang="ru-RU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Summary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311760" y="1628280"/>
            <a:ext cx="8519760" cy="52290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Detection task is not easy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Datasets are quite large and accessible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Metrics are specific, but reasonable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Simple object detector invented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b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5200" spc="-1" strike="noStrike">
                <a:solidFill>
                  <a:srgbClr val="000000"/>
                </a:solidFill>
                <a:latin typeface="Arial"/>
                <a:ea typeface="Arial"/>
              </a:rPr>
              <a:t>Two-stage detectors</a:t>
            </a:r>
            <a:endParaRPr b="0" lang="ru-RU" sz="52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311760" y="3778920"/>
            <a:ext cx="8519760" cy="10562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595959"/>
                </a:solidFill>
                <a:latin typeface="Arial"/>
                <a:ea typeface="Arial"/>
              </a:rPr>
              <a:t>RCNN, Fast-RCNN, Faster-RCNN</a:t>
            </a:r>
            <a:endParaRPr b="0" lang="ru-RU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Core idea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311760" y="2048760"/>
            <a:ext cx="8519760" cy="607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Make default boxes assumptions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Regress their corners coordinates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Predict class inside each box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Filter not confident predictions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24" name="Google Shape;329;p51" descr=""/>
          <p:cNvPicPr/>
          <p:nvPr/>
        </p:nvPicPr>
        <p:blipFill>
          <a:blip r:embed="rId1"/>
          <a:stretch/>
        </p:blipFill>
        <p:spPr>
          <a:xfrm>
            <a:off x="5284080" y="1266840"/>
            <a:ext cx="2798640" cy="3820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GhostNet (2019-2020)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311760" y="1809000"/>
            <a:ext cx="4714920" cy="14151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Idea:</a:t>
            </a:r>
            <a:r>
              <a:rPr b="0" lang="ru" sz="1800" spc="-1" strike="noStrike">
                <a:solidFill>
                  <a:srgbClr val="595959"/>
                </a:solidFill>
                <a:latin typeface="Arial"/>
                <a:ea typeface="Arial"/>
              </a:rPr>
              <a:t> </a:t>
            </a: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Ghost module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Paper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Code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84" name="Google Shape;221;p34" descr=""/>
          <p:cNvPicPr/>
          <p:nvPr/>
        </p:nvPicPr>
        <p:blipFill>
          <a:blip r:embed="rId3"/>
          <a:stretch/>
        </p:blipFill>
        <p:spPr>
          <a:xfrm>
            <a:off x="3008160" y="1809000"/>
            <a:ext cx="6000840" cy="1798200"/>
          </a:xfrm>
          <a:prstGeom prst="rect">
            <a:avLst/>
          </a:prstGeom>
          <a:ln w="0">
            <a:noFill/>
          </a:ln>
        </p:spPr>
      </p:pic>
      <p:pic>
        <p:nvPicPr>
          <p:cNvPr id="85" name="Google Shape;222;p34" descr=""/>
          <p:cNvPicPr/>
          <p:nvPr/>
        </p:nvPicPr>
        <p:blipFill>
          <a:blip r:embed="rId4"/>
          <a:stretch/>
        </p:blipFill>
        <p:spPr>
          <a:xfrm>
            <a:off x="1250640" y="4073400"/>
            <a:ext cx="6642000" cy="2300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Core idea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311760" y="2048760"/>
            <a:ext cx="8519760" cy="607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Make default boxes assumptions</a:t>
            </a:r>
            <a:br>
              <a:rPr sz="1800"/>
            </a:br>
            <a:r>
              <a:rPr b="0" lang="ru" sz="1800" spc="-1" strike="noStrike">
                <a:solidFill>
                  <a:srgbClr val="ff0000"/>
                </a:solidFill>
                <a:latin typeface="Arial"/>
                <a:ea typeface="Arial"/>
              </a:rPr>
              <a:t>“Anchor boxes”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Regress</a:t>
            </a: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their corners coordinates</a:t>
            </a:r>
            <a:br>
              <a:rPr sz="1800"/>
            </a:br>
            <a:r>
              <a:rPr b="0" lang="ru" sz="1800" spc="-1" strike="noStrike">
                <a:solidFill>
                  <a:srgbClr val="ff0000"/>
                </a:solidFill>
                <a:latin typeface="Arial"/>
                <a:ea typeface="Arial"/>
              </a:rPr>
              <a:t>Simultaneously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Predict </a:t>
            </a: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class</a:t>
            </a: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inside each box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Filter not confident predictions</a:t>
            </a:r>
            <a:br>
              <a:rPr sz="1800"/>
            </a:br>
            <a:r>
              <a:rPr b="0" lang="ru" sz="1800" spc="-1" strike="noStrike">
                <a:solidFill>
                  <a:srgbClr val="ff0000"/>
                </a:solidFill>
                <a:latin typeface="Arial"/>
                <a:ea typeface="Arial"/>
              </a:rPr>
              <a:t>Non-max suppression (NMS)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27" name="Google Shape;336;p52" descr=""/>
          <p:cNvPicPr/>
          <p:nvPr/>
        </p:nvPicPr>
        <p:blipFill>
          <a:blip r:embed="rId1"/>
          <a:stretch/>
        </p:blipFill>
        <p:spPr>
          <a:xfrm>
            <a:off x="5284080" y="1266840"/>
            <a:ext cx="2798640" cy="3820320"/>
          </a:xfrm>
          <a:prstGeom prst="rect">
            <a:avLst/>
          </a:prstGeom>
          <a:ln w="0">
            <a:noFill/>
          </a:ln>
        </p:spPr>
      </p:pic>
      <p:sp>
        <p:nvSpPr>
          <p:cNvPr id="128" name="Google Shape;337;p52"/>
          <p:cNvSpPr/>
          <p:nvPr/>
        </p:nvSpPr>
        <p:spPr>
          <a:xfrm rot="10800000">
            <a:off x="2582640" y="3095280"/>
            <a:ext cx="360" cy="323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Google Shape;338;p52"/>
          <p:cNvSpPr/>
          <p:nvPr/>
        </p:nvSpPr>
        <p:spPr>
          <a:xfrm>
            <a:off x="2742840" y="3094560"/>
            <a:ext cx="360" cy="323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Taxonomy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31" name="Google Shape;344;p53"/>
          <p:cNvSpPr/>
          <p:nvPr/>
        </p:nvSpPr>
        <p:spPr>
          <a:xfrm>
            <a:off x="3468240" y="1584000"/>
            <a:ext cx="213948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Detectors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32" name="Google Shape;345;p53"/>
          <p:cNvSpPr/>
          <p:nvPr/>
        </p:nvSpPr>
        <p:spPr>
          <a:xfrm>
            <a:off x="3468240" y="2789280"/>
            <a:ext cx="2139480" cy="283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One-Stage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SSD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YOLOv3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DSOD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RFBNet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133" name="Google Shape;346;p53"/>
          <p:cNvSpPr/>
          <p:nvPr/>
        </p:nvSpPr>
        <p:spPr>
          <a:xfrm>
            <a:off x="930240" y="2789280"/>
            <a:ext cx="2139480" cy="30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Two-Stage (Proposal-based)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Fast 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Faster 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Mask RCNN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34" name="Google Shape;347;p53"/>
          <p:cNvSpPr/>
          <p:nvPr/>
        </p:nvSpPr>
        <p:spPr>
          <a:xfrm>
            <a:off x="6006600" y="2789280"/>
            <a:ext cx="2656440" cy="389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Points-based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CenterNet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CornerNet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ExtremeNet</a:t>
            </a:r>
            <a:br>
              <a:rPr sz="1800"/>
            </a:br>
            <a:br>
              <a:rPr sz="1800"/>
            </a:b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EfficientDet (NAS)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35" name="Google Shape;348;p53"/>
          <p:cNvSpPr/>
          <p:nvPr/>
        </p:nvSpPr>
        <p:spPr>
          <a:xfrm flipH="1">
            <a:off x="2552400" y="2144880"/>
            <a:ext cx="1290960" cy="57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Google Shape;349;p53"/>
          <p:cNvSpPr/>
          <p:nvPr/>
        </p:nvSpPr>
        <p:spPr>
          <a:xfrm>
            <a:off x="5192640" y="2144880"/>
            <a:ext cx="1290960" cy="57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Google Shape;350;p53"/>
          <p:cNvSpPr/>
          <p:nvPr/>
        </p:nvSpPr>
        <p:spPr>
          <a:xfrm>
            <a:off x="4538520" y="2223720"/>
            <a:ext cx="360" cy="565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Google Shape;351;p53"/>
          <p:cNvSpPr/>
          <p:nvPr/>
        </p:nvSpPr>
        <p:spPr>
          <a:xfrm>
            <a:off x="608040" y="3674880"/>
            <a:ext cx="360" cy="2321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57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Google Shape;352;p53"/>
          <p:cNvSpPr/>
          <p:nvPr/>
        </p:nvSpPr>
        <p:spPr>
          <a:xfrm>
            <a:off x="201600" y="4157280"/>
            <a:ext cx="318600" cy="13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Time</a:t>
            </a:r>
            <a:endParaRPr b="0" lang="ru-RU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357;p54"/>
          <p:cNvSpPr/>
          <p:nvPr/>
        </p:nvSpPr>
        <p:spPr>
          <a:xfrm>
            <a:off x="848520" y="2745000"/>
            <a:ext cx="2354760" cy="3157560"/>
          </a:xfrm>
          <a:prstGeom prst="rect">
            <a:avLst/>
          </a:prstGeom>
          <a:noFill/>
          <a:ln w="1905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Taxonomy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42" name="Google Shape;359;p54"/>
          <p:cNvSpPr/>
          <p:nvPr/>
        </p:nvSpPr>
        <p:spPr>
          <a:xfrm>
            <a:off x="3468240" y="1584000"/>
            <a:ext cx="213948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Detectors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43" name="Google Shape;360;p54"/>
          <p:cNvSpPr/>
          <p:nvPr/>
        </p:nvSpPr>
        <p:spPr>
          <a:xfrm>
            <a:off x="3468240" y="2789280"/>
            <a:ext cx="2139480" cy="283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One-Stage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SSD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YOLOv3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DSOD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RFBNet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144" name="Google Shape;361;p54"/>
          <p:cNvSpPr/>
          <p:nvPr/>
        </p:nvSpPr>
        <p:spPr>
          <a:xfrm>
            <a:off x="930240" y="2789280"/>
            <a:ext cx="2139480" cy="30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Two-Stage (Proposal-based)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Fast 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Faster 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Mask RCNN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45" name="Google Shape;362;p54"/>
          <p:cNvSpPr/>
          <p:nvPr/>
        </p:nvSpPr>
        <p:spPr>
          <a:xfrm>
            <a:off x="6006600" y="2789280"/>
            <a:ext cx="2656440" cy="39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Points-based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CenterNet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CornerNet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ExtremeNet</a:t>
            </a:r>
            <a:br>
              <a:rPr sz="1800"/>
            </a:br>
            <a:br>
              <a:rPr sz="1800"/>
            </a:b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EfficientDet (NAS)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46" name="Google Shape;363;p54"/>
          <p:cNvSpPr/>
          <p:nvPr/>
        </p:nvSpPr>
        <p:spPr>
          <a:xfrm flipH="1">
            <a:off x="2552400" y="2144880"/>
            <a:ext cx="1290960" cy="57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Google Shape;364;p54"/>
          <p:cNvSpPr/>
          <p:nvPr/>
        </p:nvSpPr>
        <p:spPr>
          <a:xfrm>
            <a:off x="5192640" y="2144880"/>
            <a:ext cx="1290960" cy="57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Google Shape;365;p54"/>
          <p:cNvSpPr/>
          <p:nvPr/>
        </p:nvSpPr>
        <p:spPr>
          <a:xfrm>
            <a:off x="4538520" y="2223720"/>
            <a:ext cx="360" cy="565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Google Shape;366;p54"/>
          <p:cNvSpPr/>
          <p:nvPr/>
        </p:nvSpPr>
        <p:spPr>
          <a:xfrm>
            <a:off x="608040" y="3674880"/>
            <a:ext cx="360" cy="2321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57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Google Shape;367;p54"/>
          <p:cNvSpPr/>
          <p:nvPr/>
        </p:nvSpPr>
        <p:spPr>
          <a:xfrm>
            <a:off x="201600" y="4157280"/>
            <a:ext cx="318600" cy="13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Time</a:t>
            </a:r>
            <a:endParaRPr b="0" lang="ru-RU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Two-stage (proposal-based)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311760" y="1861200"/>
            <a:ext cx="4314600" cy="4554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endParaRPr b="0" lang="ru-RU" sz="3200" spc="-1" strike="noStrike">
              <a:latin typeface="Arial"/>
            </a:endParaRPr>
          </a:p>
        </p:txBody>
      </p:sp>
      <p:pic>
        <p:nvPicPr>
          <p:cNvPr id="153" name="Google Shape;374;p55" descr=""/>
          <p:cNvPicPr/>
          <p:nvPr/>
        </p:nvPicPr>
        <p:blipFill>
          <a:blip r:embed="rId1"/>
          <a:stretch/>
        </p:blipFill>
        <p:spPr>
          <a:xfrm>
            <a:off x="3986280" y="2377080"/>
            <a:ext cx="5157000" cy="2103480"/>
          </a:xfrm>
          <a:prstGeom prst="rect">
            <a:avLst/>
          </a:prstGeom>
          <a:ln w="0">
            <a:noFill/>
          </a:ln>
        </p:spPr>
      </p:pic>
      <p:sp>
        <p:nvSpPr>
          <p:cNvPr id="154" name="Google Shape;375;p55"/>
          <p:cNvSpPr/>
          <p:nvPr/>
        </p:nvSpPr>
        <p:spPr>
          <a:xfrm>
            <a:off x="0" y="6602040"/>
            <a:ext cx="26265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https://arxiv.org/abs/1905.05055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Two-stage (proposal-based)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311760" y="1861200"/>
            <a:ext cx="4314600" cy="4554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Generate boxes proposals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separate algorithm / net)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57" name="Google Shape;382;p56" descr=""/>
          <p:cNvPicPr/>
          <p:nvPr/>
        </p:nvPicPr>
        <p:blipFill>
          <a:blip r:embed="rId1"/>
          <a:stretch/>
        </p:blipFill>
        <p:spPr>
          <a:xfrm>
            <a:off x="3986280" y="2377080"/>
            <a:ext cx="5157000" cy="2103480"/>
          </a:xfrm>
          <a:prstGeom prst="rect">
            <a:avLst/>
          </a:prstGeom>
          <a:ln w="0">
            <a:noFill/>
          </a:ln>
        </p:spPr>
      </p:pic>
      <p:sp>
        <p:nvSpPr>
          <p:cNvPr id="158" name="Google Shape;383;p56"/>
          <p:cNvSpPr/>
          <p:nvPr/>
        </p:nvSpPr>
        <p:spPr>
          <a:xfrm>
            <a:off x="0" y="6602040"/>
            <a:ext cx="26265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https://arxiv.org/abs/1905.05055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Two-stage (proposal-based)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311760" y="1861200"/>
            <a:ext cx="4314600" cy="4554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Generate boxes proposals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separate algorithm / net)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Warp them to one shape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61" name="Google Shape;390;p57" descr=""/>
          <p:cNvPicPr/>
          <p:nvPr/>
        </p:nvPicPr>
        <p:blipFill>
          <a:blip r:embed="rId1"/>
          <a:stretch/>
        </p:blipFill>
        <p:spPr>
          <a:xfrm>
            <a:off x="3986280" y="2377080"/>
            <a:ext cx="5157000" cy="2103480"/>
          </a:xfrm>
          <a:prstGeom prst="rect">
            <a:avLst/>
          </a:prstGeom>
          <a:ln w="0">
            <a:noFill/>
          </a:ln>
        </p:spPr>
      </p:pic>
      <p:sp>
        <p:nvSpPr>
          <p:cNvPr id="162" name="Google Shape;391;p57"/>
          <p:cNvSpPr/>
          <p:nvPr/>
        </p:nvSpPr>
        <p:spPr>
          <a:xfrm>
            <a:off x="0" y="6602040"/>
            <a:ext cx="26265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https://arxiv.org/abs/1905.05055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Two-stage (proposal-based)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311760" y="1861200"/>
            <a:ext cx="4314600" cy="4554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Generate boxes proposals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separate algorithm / net)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Warp them to one shape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Regress and classify them 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another algorithm)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65" name="Google Shape;398;p58" descr=""/>
          <p:cNvPicPr/>
          <p:nvPr/>
        </p:nvPicPr>
        <p:blipFill>
          <a:blip r:embed="rId1"/>
          <a:stretch/>
        </p:blipFill>
        <p:spPr>
          <a:xfrm>
            <a:off x="3986280" y="2377080"/>
            <a:ext cx="5157000" cy="2103480"/>
          </a:xfrm>
          <a:prstGeom prst="rect">
            <a:avLst/>
          </a:prstGeom>
          <a:ln w="0">
            <a:noFill/>
          </a:ln>
        </p:spPr>
      </p:pic>
      <p:sp>
        <p:nvSpPr>
          <p:cNvPr id="166" name="Google Shape;399;p58"/>
          <p:cNvSpPr/>
          <p:nvPr/>
        </p:nvSpPr>
        <p:spPr>
          <a:xfrm>
            <a:off x="0" y="6602040"/>
            <a:ext cx="26265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https://arxiv.org/abs/1905.05055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Two-stage (proposal-based)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311760" y="1861200"/>
            <a:ext cx="4314600" cy="4554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Generate boxes proposals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separate algorithm / net)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Warp them to one shape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Regress and classify them 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another algorithm)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Post-process predictions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69" name="Google Shape;406;p59" descr=""/>
          <p:cNvPicPr/>
          <p:nvPr/>
        </p:nvPicPr>
        <p:blipFill>
          <a:blip r:embed="rId1"/>
          <a:stretch/>
        </p:blipFill>
        <p:spPr>
          <a:xfrm>
            <a:off x="3986280" y="2377080"/>
            <a:ext cx="5157000" cy="2103480"/>
          </a:xfrm>
          <a:prstGeom prst="rect">
            <a:avLst/>
          </a:prstGeom>
          <a:ln w="0">
            <a:noFill/>
          </a:ln>
        </p:spPr>
      </p:pic>
      <p:sp>
        <p:nvSpPr>
          <p:cNvPr id="170" name="Google Shape;407;p59"/>
          <p:cNvSpPr/>
          <p:nvPr/>
        </p:nvSpPr>
        <p:spPr>
          <a:xfrm>
            <a:off x="0" y="6602040"/>
            <a:ext cx="26265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https://arxiv.org/abs/1905.05055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Two-stage (proposal-based)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311760" y="1861200"/>
            <a:ext cx="4314600" cy="4554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Generate boxes proposals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separate algorithm / net)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Warp them to one shape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Regress and classify them 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another algorithm)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Post-process predictions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73" name="Google Shape;414;p60" descr=""/>
          <p:cNvPicPr/>
          <p:nvPr/>
        </p:nvPicPr>
        <p:blipFill>
          <a:blip r:embed="rId1"/>
          <a:stretch/>
        </p:blipFill>
        <p:spPr>
          <a:xfrm>
            <a:off x="3999600" y="2598840"/>
            <a:ext cx="5143680" cy="1778760"/>
          </a:xfrm>
          <a:prstGeom prst="rect">
            <a:avLst/>
          </a:prstGeom>
          <a:ln w="0">
            <a:noFill/>
          </a:ln>
        </p:spPr>
      </p:pic>
      <p:sp>
        <p:nvSpPr>
          <p:cNvPr id="174" name="Google Shape;415;p60"/>
          <p:cNvSpPr/>
          <p:nvPr/>
        </p:nvSpPr>
        <p:spPr>
          <a:xfrm>
            <a:off x="0" y="6602040"/>
            <a:ext cx="26265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https://arxiv.org/abs/1905.05055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</a:t>
            </a:r>
            <a:r>
              <a:rPr b="1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Backbone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311760" y="1861200"/>
            <a:ext cx="4314600" cy="4554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Generate boxes proposals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separate algorithm / net)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Warp them to one shape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Regress and classify them 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another algorithm)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Post-process predictions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77" name="Google Shape;422;p61" descr=""/>
          <p:cNvPicPr/>
          <p:nvPr/>
        </p:nvPicPr>
        <p:blipFill>
          <a:blip r:embed="rId1"/>
          <a:stretch/>
        </p:blipFill>
        <p:spPr>
          <a:xfrm>
            <a:off x="3999600" y="2598840"/>
            <a:ext cx="5143680" cy="1778760"/>
          </a:xfrm>
          <a:prstGeom prst="rect">
            <a:avLst/>
          </a:prstGeom>
          <a:ln w="0">
            <a:noFill/>
          </a:ln>
        </p:spPr>
      </p:pic>
      <p:sp>
        <p:nvSpPr>
          <p:cNvPr id="178" name="Google Shape;423;p61"/>
          <p:cNvSpPr/>
          <p:nvPr/>
        </p:nvSpPr>
        <p:spPr>
          <a:xfrm>
            <a:off x="5067360" y="3168360"/>
            <a:ext cx="1051920" cy="1209600"/>
          </a:xfrm>
          <a:prstGeom prst="rect">
            <a:avLst/>
          </a:prstGeom>
          <a:noFill/>
          <a:ln w="1905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Google Shape;424;p61"/>
          <p:cNvSpPr/>
          <p:nvPr/>
        </p:nvSpPr>
        <p:spPr>
          <a:xfrm>
            <a:off x="4850640" y="4516200"/>
            <a:ext cx="1485360" cy="26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65680" bIns="2656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Backbone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180" name="Google Shape;425;p61"/>
          <p:cNvSpPr/>
          <p:nvPr/>
        </p:nvSpPr>
        <p:spPr>
          <a:xfrm>
            <a:off x="0" y="6602040"/>
            <a:ext cx="26265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https://arxiv.org/abs/1905.05055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Two-stage (proposal-based)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311760" y="1861200"/>
            <a:ext cx="4314600" cy="4554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Generate boxes proposals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separate algorithm / net)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Warp them to one shape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Regress and classify them 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another algorithm)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Post-process predictions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83" name="Google Shape;432;p62" descr=""/>
          <p:cNvPicPr/>
          <p:nvPr/>
        </p:nvPicPr>
        <p:blipFill>
          <a:blip r:embed="rId1"/>
          <a:stretch/>
        </p:blipFill>
        <p:spPr>
          <a:xfrm>
            <a:off x="4004640" y="2281680"/>
            <a:ext cx="5138640" cy="2293560"/>
          </a:xfrm>
          <a:prstGeom prst="rect">
            <a:avLst/>
          </a:prstGeom>
          <a:ln w="0">
            <a:noFill/>
          </a:ln>
        </p:spPr>
      </p:pic>
      <p:sp>
        <p:nvSpPr>
          <p:cNvPr id="184" name="Google Shape;433;p62"/>
          <p:cNvSpPr/>
          <p:nvPr/>
        </p:nvSpPr>
        <p:spPr>
          <a:xfrm>
            <a:off x="0" y="6602040"/>
            <a:ext cx="26265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https://arxiv.org/abs/1905.05055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308920" y="1909080"/>
            <a:ext cx="3674880" cy="1689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b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5200" spc="-1" strike="noStrike">
                <a:solidFill>
                  <a:srgbClr val="000000"/>
                </a:solidFill>
                <a:latin typeface="Roboto"/>
                <a:ea typeface="Roboto"/>
              </a:rPr>
              <a:t>Detection</a:t>
            </a:r>
            <a:endParaRPr b="0" lang="ru-RU" sz="52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5360040" y="3598920"/>
            <a:ext cx="3674880" cy="1349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595959"/>
                </a:solidFill>
                <a:latin typeface="Roboto"/>
                <a:ea typeface="Roboto"/>
              </a:rPr>
              <a:t>Datasets &amp; Metrics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88" name="Google Shape;233;p36" descr=""/>
          <p:cNvPicPr/>
          <p:nvPr/>
        </p:nvPicPr>
        <p:blipFill>
          <a:blip r:embed="rId1"/>
          <a:srcRect l="21768" t="0" r="0" b="0"/>
          <a:stretch/>
        </p:blipFill>
        <p:spPr>
          <a:xfrm>
            <a:off x="0" y="0"/>
            <a:ext cx="5359320" cy="6857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Object Detection: Task statement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311760" y="1751760"/>
            <a:ext cx="4400640" cy="45619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600" spc="-1" strike="noStrike" u="sng">
                <a:solidFill>
                  <a:srgbClr val="000000"/>
                </a:solidFill>
                <a:uFillTx/>
                <a:latin typeface="Roboto"/>
                <a:ea typeface="Roboto"/>
              </a:rPr>
              <a:t>Input</a:t>
            </a: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: Image (np.array)</a:t>
            </a:r>
            <a:endParaRPr b="0" lang="ru-RU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ru" sz="1600" spc="-1" strike="noStrike" u="sng">
                <a:solidFill>
                  <a:srgbClr val="000000"/>
                </a:solidFill>
                <a:uFillTx/>
                <a:latin typeface="Roboto"/>
                <a:ea typeface="Roboto"/>
              </a:rPr>
              <a:t>Output</a:t>
            </a: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:  “bounding boxes with class labels”</a:t>
            </a:r>
            <a:endParaRPr b="0" lang="ru-RU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Each BBox is:</a:t>
            </a:r>
            <a:endParaRPr b="0" lang="ru-RU" sz="1600" spc="-1" strike="noStrike">
              <a:latin typeface="Arial"/>
            </a:endParaRPr>
          </a:p>
          <a:p>
            <a:pPr marL="457200" indent="-330120">
              <a:lnSpc>
                <a:spcPct val="115000"/>
              </a:lnSpc>
              <a:spcBef>
                <a:spcPts val="1599"/>
              </a:spcBef>
              <a:buClr>
                <a:srgbClr val="000000"/>
              </a:buClr>
              <a:buFont typeface="Roboto"/>
              <a:buChar char="●"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Top-Left corner: (</a:t>
            </a:r>
            <a:r>
              <a:rPr b="0" i="1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x_tl</a:t>
            </a: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, </a:t>
            </a:r>
            <a:r>
              <a:rPr b="0" i="1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y_tl</a:t>
            </a: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)</a:t>
            </a:r>
            <a:endParaRPr b="0" lang="ru-RU" sz="1600" spc="-1" strike="noStrike">
              <a:latin typeface="Arial"/>
            </a:endParaRPr>
          </a:p>
          <a:p>
            <a:pPr marL="457200" indent="-330120">
              <a:lnSpc>
                <a:spcPct val="115000"/>
              </a:lnSpc>
              <a:buClr>
                <a:srgbClr val="000000"/>
              </a:buClr>
              <a:buFont typeface="Roboto"/>
              <a:buChar char="●"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Bottom-Right corner: (</a:t>
            </a:r>
            <a:r>
              <a:rPr b="0" i="1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x_br</a:t>
            </a: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, </a:t>
            </a:r>
            <a:r>
              <a:rPr b="0" i="1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y_br</a:t>
            </a: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)</a:t>
            </a:r>
            <a:endParaRPr b="0" lang="ru-RU" sz="1600" spc="-1" strike="noStrike">
              <a:latin typeface="Arial"/>
            </a:endParaRPr>
          </a:p>
          <a:p>
            <a:pPr marL="457200" indent="-330120">
              <a:lnSpc>
                <a:spcPct val="115000"/>
              </a:lnSpc>
              <a:buClr>
                <a:srgbClr val="000000"/>
              </a:buClr>
              <a:buFont typeface="Roboto"/>
              <a:buChar char="●"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Class name</a:t>
            </a:r>
            <a:endParaRPr b="0" lang="ru-RU" sz="1600" spc="-1" strike="noStrike">
              <a:latin typeface="Arial"/>
            </a:endParaRPr>
          </a:p>
          <a:p>
            <a:pPr marL="457200" indent="-330120">
              <a:lnSpc>
                <a:spcPct val="115000"/>
              </a:lnSpc>
              <a:buClr>
                <a:srgbClr val="000000"/>
              </a:buClr>
              <a:buFont typeface="Roboto"/>
              <a:buChar char="●"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Confidence (probability of this class)</a:t>
            </a:r>
            <a:endParaRPr b="0" lang="ru-RU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⇒ </a:t>
            </a:r>
            <a:r>
              <a:rPr b="0" lang="ru" sz="1600" spc="-1" strike="noStrike">
                <a:solidFill>
                  <a:srgbClr val="000000"/>
                </a:solidFill>
                <a:latin typeface="Roboto"/>
                <a:ea typeface="Roboto"/>
              </a:rPr>
              <a:t>6 numbers per each box 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91" name="Google Shape;240;p37" descr=""/>
          <p:cNvPicPr/>
          <p:nvPr/>
        </p:nvPicPr>
        <p:blipFill>
          <a:blip r:embed="rId1"/>
          <a:stretch/>
        </p:blipFill>
        <p:spPr>
          <a:xfrm>
            <a:off x="4713120" y="1921680"/>
            <a:ext cx="4118760" cy="3014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Object Detection: Data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88320" y="2260800"/>
            <a:ext cx="3662640" cy="26679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55680">
              <a:lnSpc>
                <a:spcPct val="115000"/>
              </a:lnSpc>
              <a:buClr>
                <a:srgbClr val="595959"/>
              </a:buClr>
              <a:buFont typeface="Roboto"/>
              <a:buAutoNum type="arabicPeriod"/>
            </a:pPr>
            <a:r>
              <a:rPr b="0" lang="ru" sz="2000" spc="-1" strike="noStrike" u="sng">
                <a:solidFill>
                  <a:srgbClr val="0097a7"/>
                </a:solidFill>
                <a:uFillTx/>
                <a:latin typeface="Roboto"/>
                <a:ea typeface="Roboto"/>
                <a:hlinkClick r:id="rId1"/>
              </a:rPr>
              <a:t>PASCAL VOC 2012</a:t>
            </a:r>
            <a:endParaRPr b="0" lang="ru-RU" sz="2000" spc="-1" strike="noStrike">
              <a:latin typeface="Arial"/>
            </a:endParaRPr>
          </a:p>
          <a:p>
            <a:pPr marL="457200" indent="-355680">
              <a:lnSpc>
                <a:spcPct val="115000"/>
              </a:lnSpc>
              <a:buClr>
                <a:srgbClr val="595959"/>
              </a:buClr>
              <a:buFont typeface="Roboto"/>
              <a:buAutoNum type="arabicPeriod"/>
            </a:pPr>
            <a:r>
              <a:rPr b="0" lang="ru" sz="2000" spc="-1" strike="noStrike" u="sng">
                <a:solidFill>
                  <a:srgbClr val="0097a7"/>
                </a:solidFill>
                <a:uFillTx/>
                <a:latin typeface="Roboto"/>
                <a:ea typeface="Roboto"/>
                <a:hlinkClick r:id="rId2"/>
              </a:rPr>
              <a:t>MS COCO 2017</a:t>
            </a:r>
            <a:endParaRPr b="0" lang="ru-RU" sz="2000" spc="-1" strike="noStrike">
              <a:latin typeface="Arial"/>
            </a:endParaRPr>
          </a:p>
          <a:p>
            <a:pPr marL="457200" indent="-355680">
              <a:lnSpc>
                <a:spcPct val="115000"/>
              </a:lnSpc>
              <a:buClr>
                <a:srgbClr val="595959"/>
              </a:buClr>
              <a:buFont typeface="Roboto"/>
              <a:buAutoNum type="arabicPeriod"/>
            </a:pPr>
            <a:r>
              <a:rPr b="0" lang="ru" sz="2000" spc="-1" strike="noStrike" u="sng">
                <a:solidFill>
                  <a:srgbClr val="0097a7"/>
                </a:solidFill>
                <a:uFillTx/>
                <a:latin typeface="Roboto"/>
                <a:ea typeface="Roboto"/>
                <a:hlinkClick r:id="rId3"/>
              </a:rPr>
              <a:t>ImageNet</a:t>
            </a:r>
            <a:endParaRPr b="0" lang="ru-RU" sz="2000" spc="-1" strike="noStrike">
              <a:latin typeface="Arial"/>
            </a:endParaRPr>
          </a:p>
          <a:p>
            <a:pPr marL="457200" indent="-355680">
              <a:lnSpc>
                <a:spcPct val="115000"/>
              </a:lnSpc>
              <a:buClr>
                <a:srgbClr val="595959"/>
              </a:buClr>
              <a:buFont typeface="Roboto"/>
              <a:buAutoNum type="arabicPeriod"/>
            </a:pPr>
            <a:r>
              <a:rPr b="0" lang="ru" sz="2000" spc="-1" strike="noStrike" u="sng">
                <a:solidFill>
                  <a:srgbClr val="0097a7"/>
                </a:solidFill>
                <a:uFillTx/>
                <a:latin typeface="Roboto"/>
                <a:ea typeface="Roboto"/>
                <a:hlinkClick r:id="rId4"/>
              </a:rPr>
              <a:t>Google Open Images v</a:t>
            </a:r>
            <a:r>
              <a:rPr b="0" lang="ru" sz="2000" spc="-1" strike="noStrike" u="sng">
                <a:solidFill>
                  <a:srgbClr val="0097a7"/>
                </a:solidFill>
                <a:uFillTx/>
                <a:latin typeface="Roboto"/>
                <a:ea typeface="Roboto"/>
                <a:hlinkClick r:id="rId5"/>
              </a:rPr>
              <a:t>6</a:t>
            </a:r>
            <a:endParaRPr b="0" lang="ru-RU" sz="2000" spc="-1" strike="noStrike">
              <a:latin typeface="Arial"/>
            </a:endParaRPr>
          </a:p>
          <a:p>
            <a:pPr marL="457200" indent="-355680">
              <a:lnSpc>
                <a:spcPct val="115000"/>
              </a:lnSpc>
              <a:buClr>
                <a:srgbClr val="595959"/>
              </a:buClr>
              <a:buFont typeface="Roboto"/>
              <a:buAutoNum type="arabicPeriod"/>
            </a:pPr>
            <a:r>
              <a:rPr b="0" lang="ru" sz="2000" spc="-1" strike="noStrike" u="sng">
                <a:solidFill>
                  <a:srgbClr val="0097a7"/>
                </a:solidFill>
                <a:uFillTx/>
                <a:latin typeface="Roboto"/>
                <a:ea typeface="Roboto"/>
                <a:hlinkClick r:id="rId6"/>
              </a:rPr>
              <a:t>Epic Kitchens</a:t>
            </a:r>
            <a:endParaRPr b="0" lang="ru-RU" sz="2000" spc="-1" strike="noStrike">
              <a:latin typeface="Arial"/>
            </a:endParaRPr>
          </a:p>
        </p:txBody>
      </p:sp>
      <p:pic>
        <p:nvPicPr>
          <p:cNvPr id="94" name="Google Shape;247;p38" descr=""/>
          <p:cNvPicPr/>
          <p:nvPr/>
        </p:nvPicPr>
        <p:blipFill>
          <a:blip r:embed="rId7"/>
          <a:stretch/>
        </p:blipFill>
        <p:spPr>
          <a:xfrm>
            <a:off x="4351680" y="1809000"/>
            <a:ext cx="4579560" cy="2667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745200" y="583920"/>
            <a:ext cx="3326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algn="ctr"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ru" sz="2400" spc="-1" strike="noStrike" u="sng">
                <a:solidFill>
                  <a:srgbClr val="0097a7"/>
                </a:solidFill>
                <a:uFillTx/>
                <a:latin typeface="Roboto"/>
                <a:ea typeface="Roboto"/>
                <a:hlinkClick r:id="rId1"/>
              </a:rPr>
              <a:t>MS COCO 2017</a:t>
            </a:r>
            <a:endParaRPr b="0" lang="ru-RU" sz="2400" spc="-1" strike="noStrike">
              <a:latin typeface="Arial"/>
            </a:endParaRPr>
          </a:p>
        </p:txBody>
      </p:sp>
      <p:pic>
        <p:nvPicPr>
          <p:cNvPr id="96" name="Google Shape;253;p39" descr=""/>
          <p:cNvPicPr/>
          <p:nvPr/>
        </p:nvPicPr>
        <p:blipFill>
          <a:blip r:embed="rId2"/>
          <a:stretch/>
        </p:blipFill>
        <p:spPr>
          <a:xfrm>
            <a:off x="4635000" y="0"/>
            <a:ext cx="4508280" cy="6753600"/>
          </a:xfrm>
          <a:prstGeom prst="rect">
            <a:avLst/>
          </a:prstGeom>
          <a:ln w="0">
            <a:noFill/>
          </a:ln>
        </p:spPr>
      </p:pic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304200" y="1825920"/>
            <a:ext cx="4714920" cy="32054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MicroSoft Common Objects in COntext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80 classes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Train: ~120k images ~18GB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Val:    ~5k images     ~1GB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Test:  ~40k images   ~6GB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Vary in size and quality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3"/>
              </a:rPr>
              <a:t>Paper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algn="ctr"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ru" sz="2400" spc="-1" strike="noStrike" u="sng">
                <a:solidFill>
                  <a:srgbClr val="0097a7"/>
                </a:solidFill>
                <a:uFillTx/>
                <a:latin typeface="Roboto"/>
                <a:ea typeface="Roboto"/>
                <a:hlinkClick r:id="rId1"/>
              </a:rPr>
              <a:t>Google Open Images v6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99" name="Google Shape;260;p40"/>
          <p:cNvSpPr/>
          <p:nvPr/>
        </p:nvSpPr>
        <p:spPr>
          <a:xfrm>
            <a:off x="1400400" y="4081320"/>
            <a:ext cx="2621160" cy="183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Details:</a:t>
            </a:r>
            <a:endParaRPr b="0" lang="ru-RU" sz="1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4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https://storage.googleapis.com/openimages/web/factsfigures.html</a:t>
            </a:r>
            <a:r>
              <a:rPr b="0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100" name="Google Shape;261;p40"/>
          <p:cNvSpPr/>
          <p:nvPr/>
        </p:nvSpPr>
        <p:spPr>
          <a:xfrm>
            <a:off x="5091840" y="4081320"/>
            <a:ext cx="2621160" cy="183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Kaggle:</a:t>
            </a:r>
            <a:endParaRPr b="0" lang="ru-RU" sz="1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4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3"/>
              </a:rPr>
              <a:t>https://www.kaggle.com/c/open-images-object-detection-rvc-2020</a:t>
            </a:r>
            <a:r>
              <a:rPr b="0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  </a:t>
            </a:r>
            <a:endParaRPr b="0" lang="ru-RU" sz="1400" spc="-1" strike="noStrike">
              <a:latin typeface="Arial"/>
            </a:endParaRPr>
          </a:p>
        </p:txBody>
      </p:sp>
      <p:pic>
        <p:nvPicPr>
          <p:cNvPr id="101" name="Google Shape;262;p40" descr=""/>
          <p:cNvPicPr/>
          <p:nvPr/>
        </p:nvPicPr>
        <p:blipFill>
          <a:blip r:embed="rId4"/>
          <a:stretch/>
        </p:blipFill>
        <p:spPr>
          <a:xfrm>
            <a:off x="152280" y="1560240"/>
            <a:ext cx="8838360" cy="1495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Intersection over Union (IoU, Jaccard index)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03" name="Google Shape;268;p41" descr=""/>
          <p:cNvPicPr/>
          <p:nvPr/>
        </p:nvPicPr>
        <p:blipFill>
          <a:blip r:embed="rId1"/>
          <a:stretch/>
        </p:blipFill>
        <p:spPr>
          <a:xfrm>
            <a:off x="1080360" y="1803960"/>
            <a:ext cx="6982200" cy="470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LibreOffice/7.3.6.2$Linux_X86_64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2023-05-04T01:20:44Z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